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10.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7" r:id="rId2"/>
    <p:sldId id="258" r:id="rId3"/>
    <p:sldId id="263" r:id="rId4"/>
    <p:sldId id="259" r:id="rId5"/>
    <p:sldId id="264" r:id="rId6"/>
    <p:sldId id="265" r:id="rId7"/>
    <p:sldId id="266" r:id="rId8"/>
    <p:sldId id="260" r:id="rId9"/>
    <p:sldId id="261" r:id="rId10"/>
    <p:sldId id="262"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2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873EC6-B6CB-4836-9953-A32BABB87D83}" type="datetimeFigureOut">
              <a:rPr lang="en-US" smtClean="0"/>
              <a:t>4/23/2018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BDE28C-8E6E-4B62-B182-B4233A99B7D2}" type="slidenum">
              <a:rPr lang="en-US" smtClean="0"/>
              <a:t>‹#›</a:t>
            </a:fld>
            <a:endParaRPr lang="en-US" dirty="0"/>
          </a:p>
        </p:txBody>
      </p:sp>
    </p:spTree>
    <p:extLst>
      <p:ext uri="{BB962C8B-B14F-4D97-AF65-F5344CB8AC3E}">
        <p14:creationId xmlns:p14="http://schemas.microsoft.com/office/powerpoint/2010/main" val="711926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873EC6-B6CB-4836-9953-A32BABB87D83}" type="datetimeFigureOut">
              <a:rPr lang="en-US" smtClean="0"/>
              <a:t>4/23/2018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BDE28C-8E6E-4B62-B182-B4233A99B7D2}" type="slidenum">
              <a:rPr lang="en-US" smtClean="0"/>
              <a:t>‹#›</a:t>
            </a:fld>
            <a:endParaRPr lang="en-US" dirty="0"/>
          </a:p>
        </p:txBody>
      </p:sp>
    </p:spTree>
    <p:extLst>
      <p:ext uri="{BB962C8B-B14F-4D97-AF65-F5344CB8AC3E}">
        <p14:creationId xmlns:p14="http://schemas.microsoft.com/office/powerpoint/2010/main" val="3416858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873EC6-B6CB-4836-9953-A32BABB87D83}" type="datetimeFigureOut">
              <a:rPr lang="en-US" smtClean="0"/>
              <a:t>4/23/2018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BDE28C-8E6E-4B62-B182-B4233A99B7D2}" type="slidenum">
              <a:rPr lang="en-US" smtClean="0"/>
              <a:t>‹#›</a:t>
            </a:fld>
            <a:endParaRPr lang="en-US" dirty="0"/>
          </a:p>
        </p:txBody>
      </p:sp>
    </p:spTree>
    <p:extLst>
      <p:ext uri="{BB962C8B-B14F-4D97-AF65-F5344CB8AC3E}">
        <p14:creationId xmlns:p14="http://schemas.microsoft.com/office/powerpoint/2010/main" val="2986712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873EC6-B6CB-4836-9953-A32BABB87D83}" type="datetimeFigureOut">
              <a:rPr lang="en-US" smtClean="0"/>
              <a:t>4/23/2018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BDE28C-8E6E-4B62-B182-B4233A99B7D2}" type="slidenum">
              <a:rPr lang="en-US" smtClean="0"/>
              <a:t>‹#›</a:t>
            </a:fld>
            <a:endParaRPr lang="en-US" dirty="0"/>
          </a:p>
        </p:txBody>
      </p:sp>
    </p:spTree>
    <p:extLst>
      <p:ext uri="{BB962C8B-B14F-4D97-AF65-F5344CB8AC3E}">
        <p14:creationId xmlns:p14="http://schemas.microsoft.com/office/powerpoint/2010/main" val="3529333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3873EC6-B6CB-4836-9953-A32BABB87D83}" type="datetimeFigureOut">
              <a:rPr lang="en-US" smtClean="0"/>
              <a:t>4/23/2018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BDE28C-8E6E-4B62-B182-B4233A99B7D2}" type="slidenum">
              <a:rPr lang="en-US" smtClean="0"/>
              <a:t>‹#›</a:t>
            </a:fld>
            <a:endParaRPr lang="en-US" dirty="0"/>
          </a:p>
        </p:txBody>
      </p:sp>
    </p:spTree>
    <p:extLst>
      <p:ext uri="{BB962C8B-B14F-4D97-AF65-F5344CB8AC3E}">
        <p14:creationId xmlns:p14="http://schemas.microsoft.com/office/powerpoint/2010/main" val="793650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3873EC6-B6CB-4836-9953-A32BABB87D83}" type="datetimeFigureOut">
              <a:rPr lang="en-US" smtClean="0"/>
              <a:t>4/23/2018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BDE28C-8E6E-4B62-B182-B4233A99B7D2}" type="slidenum">
              <a:rPr lang="en-US" smtClean="0"/>
              <a:t>‹#›</a:t>
            </a:fld>
            <a:endParaRPr lang="en-US" dirty="0"/>
          </a:p>
        </p:txBody>
      </p:sp>
    </p:spTree>
    <p:extLst>
      <p:ext uri="{BB962C8B-B14F-4D97-AF65-F5344CB8AC3E}">
        <p14:creationId xmlns:p14="http://schemas.microsoft.com/office/powerpoint/2010/main" val="34173616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3873EC6-B6CB-4836-9953-A32BABB87D83}" type="datetimeFigureOut">
              <a:rPr lang="en-US" smtClean="0"/>
              <a:t>4/23/2018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8BDE28C-8E6E-4B62-B182-B4233A99B7D2}" type="slidenum">
              <a:rPr lang="en-US" smtClean="0"/>
              <a:t>‹#›</a:t>
            </a:fld>
            <a:endParaRPr lang="en-US" dirty="0"/>
          </a:p>
        </p:txBody>
      </p:sp>
    </p:spTree>
    <p:extLst>
      <p:ext uri="{BB962C8B-B14F-4D97-AF65-F5344CB8AC3E}">
        <p14:creationId xmlns:p14="http://schemas.microsoft.com/office/powerpoint/2010/main" val="3336792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3873EC6-B6CB-4836-9953-A32BABB87D83}" type="datetimeFigureOut">
              <a:rPr lang="en-US" smtClean="0"/>
              <a:t>4/23/2018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8BDE28C-8E6E-4B62-B182-B4233A99B7D2}" type="slidenum">
              <a:rPr lang="en-US" smtClean="0"/>
              <a:t>‹#›</a:t>
            </a:fld>
            <a:endParaRPr lang="en-US" dirty="0"/>
          </a:p>
        </p:txBody>
      </p:sp>
    </p:spTree>
    <p:extLst>
      <p:ext uri="{BB962C8B-B14F-4D97-AF65-F5344CB8AC3E}">
        <p14:creationId xmlns:p14="http://schemas.microsoft.com/office/powerpoint/2010/main" val="3827676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873EC6-B6CB-4836-9953-A32BABB87D83}" type="datetimeFigureOut">
              <a:rPr lang="en-US" smtClean="0"/>
              <a:t>4/23/2018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8BDE28C-8E6E-4B62-B182-B4233A99B7D2}" type="slidenum">
              <a:rPr lang="en-US" smtClean="0"/>
              <a:t>‹#›</a:t>
            </a:fld>
            <a:endParaRPr lang="en-US" dirty="0"/>
          </a:p>
        </p:txBody>
      </p:sp>
    </p:spTree>
    <p:extLst>
      <p:ext uri="{BB962C8B-B14F-4D97-AF65-F5344CB8AC3E}">
        <p14:creationId xmlns:p14="http://schemas.microsoft.com/office/powerpoint/2010/main" val="1239733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3873EC6-B6CB-4836-9953-A32BABB87D83}" type="datetimeFigureOut">
              <a:rPr lang="en-US" smtClean="0"/>
              <a:t>4/23/2018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BDE28C-8E6E-4B62-B182-B4233A99B7D2}" type="slidenum">
              <a:rPr lang="en-US" smtClean="0"/>
              <a:t>‹#›</a:t>
            </a:fld>
            <a:endParaRPr lang="en-US" dirty="0"/>
          </a:p>
        </p:txBody>
      </p:sp>
    </p:spTree>
    <p:extLst>
      <p:ext uri="{BB962C8B-B14F-4D97-AF65-F5344CB8AC3E}">
        <p14:creationId xmlns:p14="http://schemas.microsoft.com/office/powerpoint/2010/main" val="3819957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3873EC6-B6CB-4836-9953-A32BABB87D83}" type="datetimeFigureOut">
              <a:rPr lang="en-US" smtClean="0"/>
              <a:t>4/23/2018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BDE28C-8E6E-4B62-B182-B4233A99B7D2}" type="slidenum">
              <a:rPr lang="en-US" smtClean="0"/>
              <a:t>‹#›</a:t>
            </a:fld>
            <a:endParaRPr lang="en-US" dirty="0"/>
          </a:p>
        </p:txBody>
      </p:sp>
    </p:spTree>
    <p:extLst>
      <p:ext uri="{BB962C8B-B14F-4D97-AF65-F5344CB8AC3E}">
        <p14:creationId xmlns:p14="http://schemas.microsoft.com/office/powerpoint/2010/main" val="3874384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phere">
          <a:fgClr>
            <a:schemeClr val="bg1">
              <a:lumMod val="85000"/>
            </a:schemeClr>
          </a:fgClr>
          <a:bgClr>
            <a:schemeClr val="bg1">
              <a:lumMod val="95000"/>
            </a:schemeClr>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873EC6-B6CB-4836-9953-A32BABB87D83}" type="datetimeFigureOut">
              <a:rPr lang="en-US" smtClean="0"/>
              <a:t>4/23/2018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BDE28C-8E6E-4B62-B182-B4233A99B7D2}" type="slidenum">
              <a:rPr lang="en-US" smtClean="0"/>
              <a:t>‹#›</a:t>
            </a:fld>
            <a:endParaRPr lang="en-US" dirty="0"/>
          </a:p>
        </p:txBody>
      </p:sp>
    </p:spTree>
    <p:extLst>
      <p:ext uri="{BB962C8B-B14F-4D97-AF65-F5344CB8AC3E}">
        <p14:creationId xmlns:p14="http://schemas.microsoft.com/office/powerpoint/2010/main" val="3206238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6.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F84FB-459D-4271-9D81-42189C1AA19A}"/>
              </a:ext>
            </a:extLst>
          </p:cNvPr>
          <p:cNvSpPr>
            <a:spLocks noGrp="1"/>
          </p:cNvSpPr>
          <p:nvPr>
            <p:ph type="ctrTitle" idx="4294967295"/>
          </p:nvPr>
        </p:nvSpPr>
        <p:spPr>
          <a:xfrm>
            <a:off x="0" y="116681"/>
            <a:ext cx="9144000" cy="6624638"/>
          </a:xfrm>
          <a:pattFill prst="sphere">
            <a:fgClr>
              <a:schemeClr val="bg1">
                <a:lumMod val="85000"/>
              </a:schemeClr>
            </a:fgClr>
            <a:bgClr>
              <a:schemeClr val="bg1">
                <a:lumMod val="95000"/>
              </a:schemeClr>
            </a:bgClr>
          </a:pattFill>
          <a:ln>
            <a:solidFill>
              <a:schemeClr val="tx1">
                <a:lumMod val="95000"/>
                <a:lumOff val="5000"/>
              </a:schemeClr>
            </a:solidFill>
          </a:ln>
        </p:spPr>
        <p:style>
          <a:lnRef idx="2">
            <a:schemeClr val="dk1"/>
          </a:lnRef>
          <a:fillRef idx="1">
            <a:schemeClr val="lt1"/>
          </a:fillRef>
          <a:effectRef idx="0">
            <a:schemeClr val="dk1"/>
          </a:effectRef>
          <a:fontRef idx="minor">
            <a:schemeClr val="dk1"/>
          </a:fontRef>
        </p:style>
        <p:txBody>
          <a:bodyPr>
            <a:noAutofit/>
          </a:bodyPr>
          <a:lstStyle/>
          <a:p>
            <a:pPr algn="ctr"/>
            <a:r>
              <a:rPr lang="en-US" dirty="0">
                <a:ln w="0">
                  <a:solidFill>
                    <a:schemeClr val="bg2">
                      <a:lumMod val="75000"/>
                    </a:schemeClr>
                  </a:solidFill>
                </a:ln>
                <a:solidFill>
                  <a:schemeClr val="bg2">
                    <a:lumMod val="25000"/>
                  </a:schemeClr>
                </a:solidFill>
                <a:effectLst>
                  <a:glow rad="63500">
                    <a:schemeClr val="accent6">
                      <a:satMod val="175000"/>
                      <a:alpha val="40000"/>
                    </a:schemeClr>
                  </a:glow>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OCTAL TO BINARY ENCODER</a:t>
            </a:r>
            <a:br>
              <a:rPr lang="en-US" sz="2800" b="1"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DIGITAL ELECTRONICS</a:t>
            </a:r>
            <a:br>
              <a:rPr lang="en-US" sz="2800" dirty="0">
                <a:latin typeface="Times New Roman" panose="02020603050405020304" pitchFamily="18" charset="0"/>
                <a:cs typeface="Times New Roman" panose="02020603050405020304" pitchFamily="18" charset="0"/>
              </a:rPr>
            </a:br>
            <a:r>
              <a:rPr lang="it-IT" sz="2800" dirty="0">
                <a:latin typeface="Times New Roman" panose="02020603050405020304" pitchFamily="18" charset="0"/>
                <a:cs typeface="Times New Roman" panose="02020603050405020304" pitchFamily="18" charset="0"/>
              </a:rPr>
              <a:t>(ECE 213)</a:t>
            </a:r>
            <a:br>
              <a:rPr lang="it-IT"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By</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MUKESH KUMAR SAH</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REGISTRATION NUMBER: </a:t>
            </a:r>
            <a:r>
              <a:rPr lang="en-US" sz="2800" b="1" dirty="0">
                <a:latin typeface="Times New Roman" panose="02020603050405020304" pitchFamily="18" charset="0"/>
                <a:cs typeface="Times New Roman" panose="02020603050405020304" pitchFamily="18" charset="0"/>
              </a:rPr>
              <a:t>11719859</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ROLL NUMBER: RK17CSB</a:t>
            </a:r>
            <a:r>
              <a:rPr lang="en-US" sz="2800" b="1" dirty="0">
                <a:latin typeface="Times New Roman" panose="02020603050405020304" pitchFamily="18" charset="0"/>
                <a:cs typeface="Times New Roman" panose="02020603050405020304" pitchFamily="18" charset="0"/>
              </a:rPr>
              <a:t>49</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SECTION: K17CS</a:t>
            </a:r>
            <a:br>
              <a:rPr lang="en-US" sz="2800"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D.MANIDEEP</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it-IT" sz="2800" b="1" dirty="0">
                <a:latin typeface="Times New Roman" panose="02020603050405020304" pitchFamily="18" charset="0"/>
                <a:cs typeface="Times New Roman" panose="02020603050405020304" pitchFamily="18" charset="0"/>
              </a:rPr>
              <a:t>Submitted To Geetika, Assistant Professor</a:t>
            </a:r>
            <a:br>
              <a:rPr lang="en-US" sz="28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SCHOOL OF COMPUTER SCIENCE &amp; ENGINEERING</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LOVELY PROFESSIONAL UNIVERSITY, JALANDHAR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APRIL-2018</a:t>
            </a:r>
            <a:br>
              <a:rPr lang="en-US"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7815066-1F3C-440E-B6A0-0C09FA823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5941" y="407830"/>
            <a:ext cx="4546059" cy="44796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07367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sphere">
          <a:fgClr>
            <a:schemeClr val="bg1">
              <a:lumMod val="85000"/>
            </a:schemeClr>
          </a:fgClr>
          <a:bgClr>
            <a:schemeClr val="bg1">
              <a:lumMod val="95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70871-28AD-408C-9053-4C5944475EE0}"/>
              </a:ext>
            </a:extLst>
          </p:cNvPr>
          <p:cNvSpPr>
            <a:spLocks noGrp="1"/>
          </p:cNvSpPr>
          <p:nvPr>
            <p:ph type="title"/>
          </p:nvPr>
        </p:nvSpPr>
        <p:spPr>
          <a:xfrm>
            <a:off x="1" y="130628"/>
            <a:ext cx="12192000" cy="2118049"/>
          </a:xfrm>
        </p:spPr>
        <p:txBody>
          <a:bodyPr/>
          <a:lstStyle/>
          <a:p>
            <a:pPr algn="ctr"/>
            <a:r>
              <a:rPr lang="en-US" dirty="0">
                <a:latin typeface="Bell MT" panose="02020503060305020303" pitchFamily="18" charset="0"/>
                <a:cs typeface="Times New Roman" panose="02020603050405020304" pitchFamily="18" charset="0"/>
              </a:rPr>
              <a:t>THANK YOU-</a:t>
            </a:r>
          </a:p>
        </p:txBody>
      </p:sp>
      <p:pic>
        <p:nvPicPr>
          <p:cNvPr id="4" name="Picture 3">
            <a:extLst>
              <a:ext uri="{FF2B5EF4-FFF2-40B4-BE49-F238E27FC236}">
                <a16:creationId xmlns:a16="http://schemas.microsoft.com/office/drawing/2014/main" id="{300FE254-151D-48F1-B42D-6AEEF368A5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37" y="1990103"/>
            <a:ext cx="8350897" cy="4429358"/>
          </a:xfrm>
          <a:prstGeom prst="rect">
            <a:avLst/>
          </a:prstGeom>
        </p:spPr>
      </p:pic>
    </p:spTree>
    <p:extLst>
      <p:ext uri="{BB962C8B-B14F-4D97-AF65-F5344CB8AC3E}">
        <p14:creationId xmlns:p14="http://schemas.microsoft.com/office/powerpoint/2010/main" val="3302846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8FEE51-BFE8-48CE-99EE-D0530044739B}"/>
              </a:ext>
            </a:extLst>
          </p:cNvPr>
          <p:cNvSpPr>
            <a:spLocks noGrp="1"/>
          </p:cNvSpPr>
          <p:nvPr>
            <p:ph type="title"/>
          </p:nvPr>
        </p:nvSpPr>
        <p:spPr>
          <a:xfrm>
            <a:off x="128079" y="365125"/>
            <a:ext cx="6691009" cy="6230228"/>
          </a:xfrm>
        </p:spPr>
        <p:txBody>
          <a:bodyPr>
            <a:noAutofit/>
          </a:bodyPr>
          <a:lstStyle/>
          <a:p>
            <a:r>
              <a:rPr lang="en-US" sz="3200" b="1" dirty="0">
                <a:latin typeface="Times New Roman" panose="02020603050405020304" pitchFamily="18" charset="0"/>
                <a:cs typeface="Times New Roman" panose="02020603050405020304" pitchFamily="18" charset="0"/>
              </a:rPr>
              <a:t>Encoders</a:t>
            </a:r>
            <a:r>
              <a:rPr lang="en-US" sz="3200" dirty="0">
                <a:latin typeface="Times New Roman" panose="02020603050405020304" pitchFamily="18" charset="0"/>
                <a:cs typeface="Times New Roman" panose="02020603050405020304" pitchFamily="18" charset="0"/>
              </a:rPr>
              <a:t> is a digital circuit whose input is decimal digit or alphabetic characters or symbols and output is in the coded representation form of the input. </a:t>
            </a:r>
            <a:r>
              <a:rPr lang="en-US" sz="3200" dirty="0" err="1">
                <a:latin typeface="Times New Roman" panose="02020603050405020304" pitchFamily="18" charset="0"/>
                <a:cs typeface="Times New Roman" panose="02020603050405020304" pitchFamily="18" charset="0"/>
              </a:rPr>
              <a:t>i.e</a:t>
            </a:r>
            <a:r>
              <a:rPr lang="en-US" sz="3200" dirty="0">
                <a:latin typeface="Times New Roman" panose="02020603050405020304" pitchFamily="18" charset="0"/>
                <a:cs typeface="Times New Roman" panose="02020603050405020304" pitchFamily="18" charset="0"/>
              </a:rPr>
              <a:t>, It converts human language to machine language. </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There is </a:t>
            </a:r>
            <a:r>
              <a:rPr lang="en-US" sz="3200" b="1" dirty="0">
                <a:latin typeface="Times New Roman" panose="02020603050405020304" pitchFamily="18" charset="0"/>
                <a:cs typeface="Times New Roman" panose="02020603050405020304" pitchFamily="18" charset="0"/>
              </a:rPr>
              <a:t>2</a:t>
            </a:r>
            <a:r>
              <a:rPr lang="en-US" sz="3200" b="1" i="1" baseline="30000" dirty="0">
                <a:latin typeface="Times New Roman" panose="02020603050405020304" pitchFamily="18" charset="0"/>
                <a:cs typeface="Times New Roman" panose="02020603050405020304" pitchFamily="18" charset="0"/>
              </a:rPr>
              <a:t>n</a:t>
            </a:r>
            <a:r>
              <a:rPr lang="en-US" sz="3200" i="1" baseline="300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input lines and </a:t>
            </a:r>
            <a:r>
              <a:rPr lang="en-US" sz="3200" b="1" dirty="0">
                <a:latin typeface="Times New Roman" panose="02020603050405020304" pitchFamily="18" charset="0"/>
                <a:cs typeface="Times New Roman" panose="02020603050405020304" pitchFamily="18" charset="0"/>
              </a:rPr>
              <a:t>n-bit</a:t>
            </a:r>
            <a:r>
              <a:rPr lang="en-US" sz="3200" dirty="0">
                <a:latin typeface="Times New Roman" panose="02020603050405020304" pitchFamily="18" charset="0"/>
                <a:cs typeface="Times New Roman" panose="02020603050405020304" pitchFamily="18" charset="0"/>
              </a:rPr>
              <a:t> output lines. It encodes the given information into a more compact form.</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3AFB9BA-018D-4E70-AA42-54E9611A0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9088" y="1105171"/>
            <a:ext cx="5353174" cy="4647658"/>
          </a:xfrm>
          <a:prstGeom prst="rect">
            <a:avLst/>
          </a:prstGeom>
        </p:spPr>
      </p:pic>
    </p:spTree>
    <p:extLst>
      <p:ext uri="{BB962C8B-B14F-4D97-AF65-F5344CB8AC3E}">
        <p14:creationId xmlns:p14="http://schemas.microsoft.com/office/powerpoint/2010/main" val="2506373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A6F1B-1F6F-472D-9CA2-A6A7B9C386E7}"/>
              </a:ext>
            </a:extLst>
          </p:cNvPr>
          <p:cNvSpPr>
            <a:spLocks noGrp="1"/>
          </p:cNvSpPr>
          <p:nvPr>
            <p:ph type="title"/>
          </p:nvPr>
        </p:nvSpPr>
        <p:spPr>
          <a:xfrm>
            <a:off x="838200" y="365125"/>
            <a:ext cx="10076234" cy="5755757"/>
          </a:xfrm>
          <a:pattFill prst="sphere">
            <a:fgClr>
              <a:schemeClr val="bg1">
                <a:lumMod val="85000"/>
              </a:schemeClr>
            </a:fgClr>
            <a:bgClr>
              <a:schemeClr val="bg1">
                <a:lumMod val="95000"/>
              </a:schemeClr>
            </a:bgClr>
          </a:pattFill>
        </p:spPr>
        <p:txBody>
          <a:bodyPr>
            <a:noAutofit/>
          </a:bodyPr>
          <a:lstStyle/>
          <a:p>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In other words, it is a </a:t>
            </a:r>
            <a:r>
              <a:rPr lang="en-US" sz="3200" b="1" dirty="0">
                <a:latin typeface="Times New Roman" panose="02020603050405020304" pitchFamily="18" charset="0"/>
                <a:cs typeface="Times New Roman" panose="02020603050405020304" pitchFamily="18" charset="0"/>
              </a:rPr>
              <a:t>combinational circuit </a:t>
            </a:r>
            <a:r>
              <a:rPr lang="en-US" sz="3200" dirty="0">
                <a:latin typeface="Times New Roman" panose="02020603050405020304" pitchFamily="18" charset="0"/>
                <a:cs typeface="Times New Roman" panose="02020603050405020304" pitchFamily="18" charset="0"/>
              </a:rPr>
              <a:t>that performs the opposite function of a decoder. These are mainly used to </a:t>
            </a:r>
            <a:r>
              <a:rPr lang="en-US" sz="3200" b="1" dirty="0">
                <a:latin typeface="Times New Roman" panose="02020603050405020304" pitchFamily="18" charset="0"/>
                <a:cs typeface="Times New Roman" panose="02020603050405020304" pitchFamily="18" charset="0"/>
              </a:rPr>
              <a:t>reduce the number of bits </a:t>
            </a:r>
            <a:r>
              <a:rPr lang="en-US" sz="3200" dirty="0">
                <a:latin typeface="Times New Roman" panose="02020603050405020304" pitchFamily="18" charset="0"/>
                <a:cs typeface="Times New Roman" panose="02020603050405020304" pitchFamily="18" charset="0"/>
              </a:rPr>
              <a:t>needed to represent given information. </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 In digital systems, Encoders are used for transmitting the information. Thus, the transmission link uses fewer lines to transmit the encoded information. In addition, these encoders are used for encoding the data which is to be stored for later use as it facilitates fewer bits storing over the available space.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4912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2403B-EF5E-47BE-97AA-98F95B04A1AC}"/>
              </a:ext>
            </a:extLst>
          </p:cNvPr>
          <p:cNvSpPr>
            <a:spLocks noGrp="1"/>
          </p:cNvSpPr>
          <p:nvPr>
            <p:ph type="title"/>
          </p:nvPr>
        </p:nvSpPr>
        <p:spPr>
          <a:xfrm>
            <a:off x="0" y="0"/>
            <a:ext cx="12191999" cy="6931414"/>
          </a:xfrm>
        </p:spPr>
        <p:txBody>
          <a:bodyPr>
            <a:noAutofit/>
          </a:bodyPr>
          <a:lstStyle/>
          <a:p>
            <a:pPr algn="ctr"/>
            <a:r>
              <a:rPr lang="en-US" sz="3200" b="1" dirty="0">
                <a:latin typeface="Times New Roman" panose="02020603050405020304" pitchFamily="18" charset="0"/>
                <a:cs typeface="Times New Roman" panose="02020603050405020304" pitchFamily="18" charset="0"/>
              </a:rPr>
              <a:t>TYPES OF ENCODER:</a:t>
            </a:r>
            <a:br>
              <a:rPr lang="en-US" sz="3200" b="1"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1.Octal to Binary</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2.Decimal to BCD</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3.Priority Encoder</a:t>
            </a:r>
            <a:br>
              <a:rPr lang="en-US" sz="3200" dirty="0">
                <a:latin typeface="Times New Roman" panose="02020603050405020304" pitchFamily="18" charset="0"/>
                <a:cs typeface="Times New Roman" panose="02020603050405020304" pitchFamily="18" charset="0"/>
              </a:rPr>
            </a:br>
            <a:r>
              <a:rPr lang="en-US" sz="3200" dirty="0">
                <a:latin typeface="Times New Roman" panose="02020603050405020304" pitchFamily="18" charset="0"/>
                <a:cs typeface="Times New Roman" panose="02020603050405020304" pitchFamily="18" charset="0"/>
              </a:rPr>
              <a:t> </a:t>
            </a:r>
            <a:br>
              <a:rPr lang="en-US" sz="3200" dirty="0">
                <a:latin typeface="Times New Roman" panose="02020603050405020304" pitchFamily="18" charset="0"/>
                <a:cs typeface="Times New Roman" panose="02020603050405020304" pitchFamily="18" charset="0"/>
              </a:rPr>
            </a:br>
            <a:r>
              <a:rPr lang="en-US" sz="3200" b="1" dirty="0">
                <a:latin typeface="Times New Roman" panose="02020603050405020304" pitchFamily="18" charset="0"/>
                <a:cs typeface="Times New Roman" panose="02020603050405020304" pitchFamily="18" charset="0"/>
              </a:rPr>
              <a:t>Octal to Binary</a:t>
            </a:r>
            <a:r>
              <a:rPr lang="en-US" sz="3200" dirty="0">
                <a:latin typeface="Times New Roman" panose="02020603050405020304" pitchFamily="18" charset="0"/>
                <a:cs typeface="Times New Roman" panose="02020603050405020304" pitchFamily="18" charset="0"/>
              </a:rPr>
              <a:t>: An </a:t>
            </a:r>
            <a:r>
              <a:rPr lang="en-US" sz="3200" b="1" dirty="0">
                <a:latin typeface="Times New Roman" panose="02020603050405020304" pitchFamily="18" charset="0"/>
                <a:cs typeface="Times New Roman" panose="02020603050405020304" pitchFamily="18" charset="0"/>
              </a:rPr>
              <a:t>octal to binary encoder</a:t>
            </a:r>
            <a:r>
              <a:rPr lang="en-US" sz="3200" dirty="0">
                <a:latin typeface="Times New Roman" panose="02020603050405020304" pitchFamily="18" charset="0"/>
                <a:cs typeface="Times New Roman" panose="02020603050405020304" pitchFamily="18" charset="0"/>
              </a:rPr>
              <a:t> consists of </a:t>
            </a:r>
            <a:r>
              <a:rPr lang="en-US" sz="3200" b="1" dirty="0">
                <a:latin typeface="Times New Roman" panose="02020603050405020304" pitchFamily="18" charset="0"/>
                <a:cs typeface="Times New Roman" panose="02020603050405020304" pitchFamily="18" charset="0"/>
              </a:rPr>
              <a:t>eight </a:t>
            </a:r>
            <a:r>
              <a:rPr lang="en-US" sz="3200" dirty="0">
                <a:latin typeface="Times New Roman" panose="02020603050405020304" pitchFamily="18" charset="0"/>
                <a:cs typeface="Times New Roman" panose="02020603050405020304" pitchFamily="18" charset="0"/>
              </a:rPr>
              <a:t>input lines and</a:t>
            </a:r>
            <a:r>
              <a:rPr lang="en-US" sz="3200" b="1" dirty="0">
                <a:latin typeface="Times New Roman" panose="02020603050405020304" pitchFamily="18" charset="0"/>
                <a:cs typeface="Times New Roman" panose="02020603050405020304" pitchFamily="18" charset="0"/>
              </a:rPr>
              <a:t> three </a:t>
            </a:r>
            <a:r>
              <a:rPr lang="en-US" sz="3200" dirty="0">
                <a:latin typeface="Times New Roman" panose="02020603050405020304" pitchFamily="18" charset="0"/>
                <a:cs typeface="Times New Roman" panose="02020603050405020304" pitchFamily="18" charset="0"/>
              </a:rPr>
              <a:t>output lines. Each input line corresponds to each </a:t>
            </a:r>
            <a:r>
              <a:rPr lang="en-US" sz="3200" b="1" dirty="0">
                <a:latin typeface="Times New Roman" panose="02020603050405020304" pitchFamily="18" charset="0"/>
                <a:cs typeface="Times New Roman" panose="02020603050405020304" pitchFamily="18" charset="0"/>
              </a:rPr>
              <a:t>octal</a:t>
            </a:r>
            <a:r>
              <a:rPr lang="en-US" sz="3200" dirty="0">
                <a:latin typeface="Times New Roman" panose="02020603050405020304" pitchFamily="18" charset="0"/>
                <a:cs typeface="Times New Roman" panose="02020603050405020304" pitchFamily="18" charset="0"/>
              </a:rPr>
              <a:t> digit and three outputs generate corresponding </a:t>
            </a:r>
            <a:r>
              <a:rPr lang="en-US" sz="3200" b="1" dirty="0">
                <a:latin typeface="Times New Roman" panose="02020603050405020304" pitchFamily="18" charset="0"/>
                <a:cs typeface="Times New Roman" panose="02020603050405020304" pitchFamily="18" charset="0"/>
              </a:rPr>
              <a:t>binary</a:t>
            </a:r>
            <a:r>
              <a:rPr lang="en-US" sz="3200" dirty="0">
                <a:latin typeface="Times New Roman" panose="02020603050405020304" pitchFamily="18" charset="0"/>
                <a:cs typeface="Times New Roman" panose="02020603050405020304" pitchFamily="18" charset="0"/>
              </a:rPr>
              <a:t> code. In </a:t>
            </a:r>
            <a:r>
              <a:rPr lang="en-US" sz="3200" b="1" dirty="0">
                <a:latin typeface="Times New Roman" panose="02020603050405020304" pitchFamily="18" charset="0"/>
                <a:cs typeface="Times New Roman" panose="02020603050405020304" pitchFamily="18" charset="0"/>
              </a:rPr>
              <a:t>encoders</a:t>
            </a:r>
            <a:r>
              <a:rPr lang="en-US" sz="3200" dirty="0">
                <a:latin typeface="Times New Roman" panose="02020603050405020304" pitchFamily="18" charset="0"/>
                <a:cs typeface="Times New Roman" panose="02020603050405020304" pitchFamily="18" charset="0"/>
              </a:rPr>
              <a:t>, it is to be assumed that only one input is active or has a value 1 at any given time otherwise the circuit has no meaning.</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8711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42F9D-EB15-4429-A5D4-F155E2068C76}"/>
              </a:ext>
            </a:extLst>
          </p:cNvPr>
          <p:cNvSpPr>
            <a:spLocks noGrp="1"/>
          </p:cNvSpPr>
          <p:nvPr>
            <p:ph type="title"/>
          </p:nvPr>
        </p:nvSpPr>
        <p:spPr>
          <a:xfrm>
            <a:off x="459856" y="83023"/>
            <a:ext cx="10893358" cy="2164066"/>
          </a:xfrm>
        </p:spPr>
        <p:txBody>
          <a:bodyPr>
            <a:normAutofit/>
          </a:bodyPr>
          <a:lstStyle/>
          <a:p>
            <a:pPr algn="ctr"/>
            <a:r>
              <a:rPr lang="en-US" dirty="0">
                <a:latin typeface="Times New Roman" panose="02020603050405020304" pitchFamily="18" charset="0"/>
                <a:cs typeface="Times New Roman" panose="02020603050405020304" pitchFamily="18" charset="0"/>
              </a:rPr>
              <a:t>74148</a:t>
            </a:r>
            <a:r>
              <a:rPr lang="en-US" dirty="0">
                <a:latin typeface="Bell MT" panose="02020503060305020303" pitchFamily="18" charset="0"/>
                <a:cs typeface="Times New Roman" panose="02020603050405020304" pitchFamily="18" charset="0"/>
              </a:rPr>
              <a:t> OCTAL TO BINARY ENCODER TRUTH TABLE</a:t>
            </a:r>
          </a:p>
        </p:txBody>
      </p:sp>
      <p:pic>
        <p:nvPicPr>
          <p:cNvPr id="3" name="Picture 2">
            <a:extLst>
              <a:ext uri="{FF2B5EF4-FFF2-40B4-BE49-F238E27FC236}">
                <a16:creationId xmlns:a16="http://schemas.microsoft.com/office/drawing/2014/main" id="{32AD0324-7A79-45F9-BFE9-9CF1909AB29F}"/>
              </a:ext>
            </a:extLst>
          </p:cNvPr>
          <p:cNvPicPr>
            <a:picLocks noChangeAspect="1"/>
          </p:cNvPicPr>
          <p:nvPr/>
        </p:nvPicPr>
        <p:blipFill>
          <a:blip r:embed="rId2"/>
          <a:stretch>
            <a:fillRect/>
          </a:stretch>
        </p:blipFill>
        <p:spPr>
          <a:xfrm>
            <a:off x="5870898" y="1975736"/>
            <a:ext cx="6642433" cy="4842333"/>
          </a:xfrm>
          <a:prstGeom prst="rect">
            <a:avLst/>
          </a:prstGeom>
        </p:spPr>
      </p:pic>
      <p:pic>
        <p:nvPicPr>
          <p:cNvPr id="5" name="Picture 4">
            <a:extLst>
              <a:ext uri="{FF2B5EF4-FFF2-40B4-BE49-F238E27FC236}">
                <a16:creationId xmlns:a16="http://schemas.microsoft.com/office/drawing/2014/main" id="{3218E59F-24FF-4C70-A6E9-F93090F07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856" y="2350245"/>
            <a:ext cx="5411042" cy="3942530"/>
          </a:xfrm>
          <a:prstGeom prst="rect">
            <a:avLst/>
          </a:prstGeom>
        </p:spPr>
      </p:pic>
    </p:spTree>
    <p:extLst>
      <p:ext uri="{BB962C8B-B14F-4D97-AF65-F5344CB8AC3E}">
        <p14:creationId xmlns:p14="http://schemas.microsoft.com/office/powerpoint/2010/main" val="4080018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173CC-BA89-47C8-BDA5-2AC8BA732559}"/>
              </a:ext>
            </a:extLst>
          </p:cNvPr>
          <p:cNvSpPr>
            <a:spLocks noGrp="1"/>
          </p:cNvSpPr>
          <p:nvPr>
            <p:ph type="title"/>
          </p:nvPr>
        </p:nvSpPr>
        <p:spPr>
          <a:xfrm>
            <a:off x="0" y="301557"/>
            <a:ext cx="12091481" cy="6254886"/>
          </a:xfrm>
        </p:spPr>
        <p:txBody>
          <a:bodyPr>
            <a:noAutofit/>
          </a:bodyPr>
          <a:lstStyle/>
          <a:p>
            <a:pPr algn="ctr"/>
            <a:r>
              <a:rPr lang="en-US" sz="2800" dirty="0">
                <a:latin typeface="Times New Roman" panose="02020603050405020304" pitchFamily="18" charset="0"/>
                <a:cs typeface="Times New Roman" panose="02020603050405020304" pitchFamily="18" charset="0"/>
              </a:rPr>
              <a:t>From the above table, the output Y2 becomes 1 if any of the digits D4 or D5 or D6 or D7 is one. Thus, we can write its expression as:</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Y2 = D4 + D5 + D6 + D7</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Similarly, </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Y1 = D2 + D3 + D6 + D7</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and</a:t>
            </a: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Y0 = D1 + D3 + D5 + D7</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Also, it is to be observed that D0 does not exist in any of the expressions so it is considered as don’t care. From the above expressions, we can implement the octal to binary encoder using set of OR gates as shown in figure below.</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8933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65A4D-30E7-48FA-9146-196DB287113A}"/>
              </a:ext>
            </a:extLst>
          </p:cNvPr>
          <p:cNvSpPr>
            <a:spLocks noGrp="1"/>
          </p:cNvSpPr>
          <p:nvPr>
            <p:ph type="title"/>
          </p:nvPr>
        </p:nvSpPr>
        <p:spPr>
          <a:xfrm>
            <a:off x="390727" y="4931923"/>
            <a:ext cx="11593749" cy="1862362"/>
          </a:xfrm>
        </p:spPr>
        <p:txBody>
          <a:bodyPr>
            <a:noAutofit/>
          </a:bodyPr>
          <a:lstStyle/>
          <a:p>
            <a:r>
              <a:rPr lang="en-US" sz="2400" dirty="0">
                <a:latin typeface="Bell MT" panose="02020503060305020303" pitchFamily="18" charset="0"/>
              </a:rPr>
              <a:t>There is ambiguity in the octal to binary encoder that when all the inputs are zero, an output with all 0’s is generated. Also, when Do is 1, the output generated is zero. This is a major problem in this type of encoder. This can be resolved by specifying the condition that none of the inputs are active with an additional output.</a:t>
            </a:r>
            <a:br>
              <a:rPr lang="en-US" sz="2400" dirty="0">
                <a:latin typeface="Bell MT" panose="02020503060305020303" pitchFamily="18" charset="0"/>
              </a:rPr>
            </a:br>
            <a:endParaRPr lang="en-US" sz="2400" dirty="0">
              <a:latin typeface="Bell MT" panose="02020503060305020303" pitchFamily="18" charset="0"/>
            </a:endParaRPr>
          </a:p>
        </p:txBody>
      </p:sp>
      <p:pic>
        <p:nvPicPr>
          <p:cNvPr id="3" name="Picture 2">
            <a:extLst>
              <a:ext uri="{FF2B5EF4-FFF2-40B4-BE49-F238E27FC236}">
                <a16:creationId xmlns:a16="http://schemas.microsoft.com/office/drawing/2014/main" id="{98F04C3C-C485-45E0-8526-0028994C5E45}"/>
              </a:ext>
            </a:extLst>
          </p:cNvPr>
          <p:cNvPicPr>
            <a:picLocks noChangeAspect="1"/>
          </p:cNvPicPr>
          <p:nvPr/>
        </p:nvPicPr>
        <p:blipFill>
          <a:blip r:embed="rId2"/>
          <a:stretch>
            <a:fillRect/>
          </a:stretch>
        </p:blipFill>
        <p:spPr>
          <a:xfrm>
            <a:off x="1604324" y="63715"/>
            <a:ext cx="8123873" cy="4625017"/>
          </a:xfrm>
          <a:prstGeom prst="rect">
            <a:avLst/>
          </a:prstGeom>
        </p:spPr>
      </p:pic>
    </p:spTree>
    <p:extLst>
      <p:ext uri="{BB962C8B-B14F-4D97-AF65-F5344CB8AC3E}">
        <p14:creationId xmlns:p14="http://schemas.microsoft.com/office/powerpoint/2010/main" val="15447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13A58-DE15-47E1-B5E1-E25CDA71AF45}"/>
              </a:ext>
            </a:extLst>
          </p:cNvPr>
          <p:cNvSpPr>
            <a:spLocks noGrp="1"/>
          </p:cNvSpPr>
          <p:nvPr>
            <p:ph type="title"/>
          </p:nvPr>
        </p:nvSpPr>
        <p:spPr>
          <a:xfrm>
            <a:off x="838200" y="365125"/>
            <a:ext cx="10515600" cy="6035675"/>
          </a:xfrm>
        </p:spPr>
        <p:txBody>
          <a:bodyPr>
            <a:normAutofit fontScale="90000"/>
          </a:bodyPr>
          <a:lstStyle/>
          <a:p>
            <a:r>
              <a:rPr lang="en-US" b="1" dirty="0">
                <a:latin typeface="Bell MT" panose="02020503060305020303" pitchFamily="18" charset="0"/>
                <a:cs typeface="Times New Roman" panose="02020603050405020304" pitchFamily="18" charset="0"/>
              </a:rPr>
              <a:t>COMPONENTS USED IN THE PROJECT:</a:t>
            </a:r>
            <a:br>
              <a:rPr lang="en-US" dirty="0">
                <a:latin typeface="Bell MT" panose="02020503060305020303" pitchFamily="18" charset="0"/>
                <a:cs typeface="Times New Roman" panose="02020603050405020304" pitchFamily="18" charset="0"/>
              </a:rPr>
            </a:br>
            <a:r>
              <a:rPr lang="en-US" b="1" dirty="0">
                <a:latin typeface="Bell MT" panose="02020503060305020303" pitchFamily="18" charset="0"/>
                <a:cs typeface="Times New Roman" panose="02020603050405020304" pitchFamily="18" charset="0"/>
              </a:rPr>
              <a:t> </a:t>
            </a:r>
            <a:br>
              <a:rPr lang="en-US" dirty="0">
                <a:latin typeface="Bell MT" panose="02020503060305020303" pitchFamily="18" charset="0"/>
                <a:cs typeface="Times New Roman" panose="02020603050405020304" pitchFamily="18" charset="0"/>
              </a:rPr>
            </a:br>
            <a:r>
              <a:rPr lang="en-US" dirty="0">
                <a:latin typeface="Bell MT" panose="02020503060305020303" pitchFamily="18" charset="0"/>
                <a:cs typeface="Times New Roman" panose="02020603050405020304" pitchFamily="18" charset="0"/>
              </a:rPr>
              <a:t>1.BreadBoard</a:t>
            </a:r>
            <a:br>
              <a:rPr lang="en-US" dirty="0">
                <a:latin typeface="Bell MT" panose="02020503060305020303" pitchFamily="18" charset="0"/>
                <a:cs typeface="Times New Roman" panose="02020603050405020304" pitchFamily="18" charset="0"/>
              </a:rPr>
            </a:br>
            <a:r>
              <a:rPr lang="en-US" dirty="0">
                <a:latin typeface="Bell MT" panose="02020503060305020303" pitchFamily="18" charset="0"/>
                <a:cs typeface="Times New Roman" panose="02020603050405020304" pitchFamily="18" charset="0"/>
              </a:rPr>
              <a:t>2.IC </a:t>
            </a:r>
            <a:r>
              <a:rPr lang="en-US" dirty="0">
                <a:latin typeface="Times New Roman" panose="02020603050405020304" pitchFamily="18" charset="0"/>
                <a:cs typeface="Times New Roman" panose="02020603050405020304" pitchFamily="18" charset="0"/>
              </a:rPr>
              <a:t>74148</a:t>
            </a:r>
            <a:r>
              <a:rPr lang="en-US" dirty="0">
                <a:latin typeface="Bell MT" panose="02020503060305020303" pitchFamily="18" charset="0"/>
                <a:cs typeface="Times New Roman" panose="02020603050405020304" pitchFamily="18" charset="0"/>
              </a:rPr>
              <a:t>                         </a:t>
            </a:r>
            <a:br>
              <a:rPr lang="en-US" dirty="0">
                <a:latin typeface="Bell MT" panose="02020503060305020303" pitchFamily="18" charset="0"/>
                <a:cs typeface="Times New Roman" panose="02020603050405020304" pitchFamily="18" charset="0"/>
              </a:rPr>
            </a:br>
            <a:r>
              <a:rPr lang="en-US" dirty="0">
                <a:latin typeface="Bell MT" panose="02020503060305020303" pitchFamily="18" charset="0"/>
                <a:cs typeface="Times New Roman" panose="02020603050405020304" pitchFamily="18" charset="0"/>
              </a:rPr>
              <a:t>3.Resistor (100 Ohms)</a:t>
            </a:r>
            <a:br>
              <a:rPr lang="en-US" dirty="0">
                <a:latin typeface="Bell MT" panose="02020503060305020303" pitchFamily="18" charset="0"/>
                <a:cs typeface="Times New Roman" panose="02020603050405020304" pitchFamily="18" charset="0"/>
              </a:rPr>
            </a:br>
            <a:r>
              <a:rPr lang="en-US" dirty="0">
                <a:latin typeface="Bell MT" panose="02020503060305020303" pitchFamily="18" charset="0"/>
                <a:cs typeface="Times New Roman" panose="02020603050405020304" pitchFamily="18" charset="0"/>
              </a:rPr>
              <a:t>4.LEDs</a:t>
            </a:r>
            <a:br>
              <a:rPr lang="en-US" dirty="0">
                <a:latin typeface="Bell MT" panose="02020503060305020303" pitchFamily="18" charset="0"/>
                <a:cs typeface="Times New Roman" panose="02020603050405020304" pitchFamily="18" charset="0"/>
              </a:rPr>
            </a:br>
            <a:r>
              <a:rPr lang="en-US" dirty="0">
                <a:latin typeface="Bell MT" panose="02020503060305020303" pitchFamily="18" charset="0"/>
                <a:cs typeface="Times New Roman" panose="02020603050405020304" pitchFamily="18" charset="0"/>
              </a:rPr>
              <a:t>5.Battery (</a:t>
            </a:r>
            <a:r>
              <a:rPr lang="en-US" dirty="0">
                <a:latin typeface="Times New Roman" panose="02020603050405020304" pitchFamily="18" charset="0"/>
                <a:cs typeface="Times New Roman" panose="02020603050405020304" pitchFamily="18" charset="0"/>
              </a:rPr>
              <a:t>9v</a:t>
            </a:r>
            <a:r>
              <a:rPr lang="en-US" dirty="0">
                <a:latin typeface="Bell MT" panose="02020503060305020303" pitchFamily="18" charset="0"/>
                <a:cs typeface="Times New Roman" panose="02020603050405020304" pitchFamily="18" charset="0"/>
              </a:rPr>
              <a:t>)</a:t>
            </a:r>
            <a:br>
              <a:rPr lang="en-US" dirty="0">
                <a:latin typeface="Bell MT" panose="02020503060305020303" pitchFamily="18" charset="0"/>
                <a:cs typeface="Times New Roman" panose="02020603050405020304" pitchFamily="18" charset="0"/>
              </a:rPr>
            </a:br>
            <a:r>
              <a:rPr lang="en-US" dirty="0">
                <a:latin typeface="Bell MT" panose="02020503060305020303" pitchFamily="18" charset="0"/>
                <a:cs typeface="Times New Roman" panose="02020603050405020304" pitchFamily="18" charset="0"/>
              </a:rPr>
              <a:t>6.Push buttons switches</a:t>
            </a:r>
            <a:br>
              <a:rPr lang="en-US" dirty="0">
                <a:latin typeface="Bell MT" panose="02020503060305020303" pitchFamily="18" charset="0"/>
                <a:cs typeface="Times New Roman" panose="02020603050405020304" pitchFamily="18" charset="0"/>
              </a:rPr>
            </a:br>
            <a:r>
              <a:rPr lang="en-US" dirty="0">
                <a:latin typeface="Bell MT" panose="02020503060305020303" pitchFamily="18" charset="0"/>
                <a:cs typeface="Times New Roman" panose="02020603050405020304" pitchFamily="18" charset="0"/>
              </a:rPr>
              <a:t>7.Connecting wires</a:t>
            </a:r>
            <a:br>
              <a:rPr lang="en-US" dirty="0">
                <a:latin typeface="Bell MT" panose="02020503060305020303" pitchFamily="18" charset="0"/>
                <a:cs typeface="Times New Roman" panose="02020603050405020304" pitchFamily="18" charset="0"/>
              </a:rPr>
            </a:br>
            <a:r>
              <a:rPr lang="en-US" dirty="0">
                <a:latin typeface="Bell MT" panose="02020503060305020303" pitchFamily="18" charset="0"/>
                <a:cs typeface="Times New Roman" panose="02020603050405020304" pitchFamily="18" charset="0"/>
              </a:rPr>
              <a:t>8.Voltage Regulator ( LM</a:t>
            </a:r>
            <a:r>
              <a:rPr lang="en-US" dirty="0">
                <a:latin typeface="Times New Roman" panose="02020603050405020304" pitchFamily="18" charset="0"/>
                <a:cs typeface="Times New Roman" panose="02020603050405020304" pitchFamily="18" charset="0"/>
              </a:rPr>
              <a:t>317</a:t>
            </a:r>
            <a:r>
              <a:rPr lang="en-US" dirty="0">
                <a:latin typeface="Bell MT" panose="02020503060305020303" pitchFamily="18" charset="0"/>
                <a:cs typeface="Times New Roman" panose="02020603050405020304" pitchFamily="18" charset="0"/>
              </a:rPr>
              <a:t> )</a:t>
            </a:r>
            <a:br>
              <a:rPr lang="en-US" dirty="0">
                <a:latin typeface="Bell MT" panose="02020503060305020303" pitchFamily="18" charset="0"/>
                <a:cs typeface="Times New Roman" panose="02020603050405020304" pitchFamily="18" charset="0"/>
              </a:rPr>
            </a:br>
            <a:endParaRPr lang="en-US" dirty="0">
              <a:latin typeface="Bell MT" panose="02020503060305020303"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385BAF1-D174-422D-BD5A-9F5AF6E32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4964" y="1287858"/>
            <a:ext cx="1697373" cy="1502924"/>
          </a:xfrm>
          <a:prstGeom prst="rect">
            <a:avLst/>
          </a:prstGeom>
        </p:spPr>
      </p:pic>
      <p:pic>
        <p:nvPicPr>
          <p:cNvPr id="12" name="Picture 11">
            <a:extLst>
              <a:ext uri="{FF2B5EF4-FFF2-40B4-BE49-F238E27FC236}">
                <a16:creationId xmlns:a16="http://schemas.microsoft.com/office/drawing/2014/main" id="{2F459F54-8638-4DF9-BC0F-86FBD1067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4874" y="938686"/>
            <a:ext cx="2670027" cy="2032558"/>
          </a:xfrm>
          <a:prstGeom prst="rect">
            <a:avLst/>
          </a:prstGeom>
        </p:spPr>
      </p:pic>
      <p:pic>
        <p:nvPicPr>
          <p:cNvPr id="14" name="Picture 13">
            <a:extLst>
              <a:ext uri="{FF2B5EF4-FFF2-40B4-BE49-F238E27FC236}">
                <a16:creationId xmlns:a16="http://schemas.microsoft.com/office/drawing/2014/main" id="{4F6DBC08-E594-4038-B638-667F02FEF7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7786" y="2971244"/>
            <a:ext cx="1697373" cy="1697373"/>
          </a:xfrm>
          <a:prstGeom prst="rect">
            <a:avLst/>
          </a:prstGeom>
        </p:spPr>
      </p:pic>
      <p:pic>
        <p:nvPicPr>
          <p:cNvPr id="16" name="Picture 15">
            <a:extLst>
              <a:ext uri="{FF2B5EF4-FFF2-40B4-BE49-F238E27FC236}">
                <a16:creationId xmlns:a16="http://schemas.microsoft.com/office/drawing/2014/main" id="{82205C0B-2292-440A-8156-6639BCEB9E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61426" y="2971244"/>
            <a:ext cx="1826360" cy="1226461"/>
          </a:xfrm>
          <a:prstGeom prst="rect">
            <a:avLst/>
          </a:prstGeom>
        </p:spPr>
      </p:pic>
      <p:pic>
        <p:nvPicPr>
          <p:cNvPr id="18" name="Picture 17">
            <a:extLst>
              <a:ext uri="{FF2B5EF4-FFF2-40B4-BE49-F238E27FC236}">
                <a16:creationId xmlns:a16="http://schemas.microsoft.com/office/drawing/2014/main" id="{0F5D2A70-C519-4ACE-9C63-DA1BC1DF12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7104" y="2610320"/>
            <a:ext cx="2426133" cy="2426133"/>
          </a:xfrm>
          <a:prstGeom prst="rect">
            <a:avLst/>
          </a:prstGeom>
        </p:spPr>
      </p:pic>
      <p:pic>
        <p:nvPicPr>
          <p:cNvPr id="20" name="Picture 19">
            <a:extLst>
              <a:ext uri="{FF2B5EF4-FFF2-40B4-BE49-F238E27FC236}">
                <a16:creationId xmlns:a16="http://schemas.microsoft.com/office/drawing/2014/main" id="{D96F1B2E-E528-4AB3-8272-64DF623497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8944" y="4255144"/>
            <a:ext cx="2952286" cy="2426133"/>
          </a:xfrm>
          <a:prstGeom prst="rect">
            <a:avLst/>
          </a:prstGeom>
        </p:spPr>
      </p:pic>
    </p:spTree>
    <p:extLst>
      <p:ext uri="{BB962C8B-B14F-4D97-AF65-F5344CB8AC3E}">
        <p14:creationId xmlns:p14="http://schemas.microsoft.com/office/powerpoint/2010/main" val="2970878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068B6-9C7E-49C8-AEFA-B437592FFE8B}"/>
              </a:ext>
            </a:extLst>
          </p:cNvPr>
          <p:cNvSpPr>
            <a:spLocks noGrp="1"/>
          </p:cNvSpPr>
          <p:nvPr>
            <p:ph type="title"/>
          </p:nvPr>
        </p:nvSpPr>
        <p:spPr>
          <a:xfrm>
            <a:off x="838200" y="365124"/>
            <a:ext cx="10515600" cy="6891709"/>
          </a:xfrm>
          <a:noFill/>
          <a:effectLst>
            <a:glow rad="101600">
              <a:schemeClr val="accent3">
                <a:satMod val="175000"/>
                <a:alpha val="40000"/>
              </a:schemeClr>
            </a:glow>
          </a:effectLst>
        </p:spPr>
        <p:txBody>
          <a:bodyPr>
            <a:normAutofit/>
          </a:bodyPr>
          <a:lstStyle/>
          <a:p>
            <a:pPr algn="ct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b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SUMMARY:</a:t>
            </a:r>
            <a:br>
              <a:rPr lang="en-US" sz="4000" b="1" dirty="0">
                <a:latin typeface="Times New Roman" panose="02020603050405020304" pitchFamily="18" charset="0"/>
                <a:cs typeface="Times New Roman" panose="02020603050405020304" pitchFamily="18" charset="0"/>
              </a:rPr>
            </a:br>
            <a:br>
              <a:rPr lang="en-US" sz="4000" dirty="0">
                <a:latin typeface="Times New Roman" panose="02020603050405020304" pitchFamily="18" charset="0"/>
                <a:cs typeface="Times New Roman" panose="02020603050405020304" pitchFamily="18" charset="0"/>
              </a:rPr>
            </a:br>
            <a:r>
              <a:rPr lang="en-US" sz="4000" dirty="0">
                <a:latin typeface="Times New Roman" panose="02020603050405020304" pitchFamily="18" charset="0"/>
                <a:cs typeface="Times New Roman" panose="02020603050405020304" pitchFamily="18" charset="0"/>
              </a:rPr>
              <a:t>Encoders are very common electronic circuits used in all digital systems. In case of </a:t>
            </a:r>
            <a:r>
              <a:rPr lang="en-US" sz="4000" b="1" dirty="0">
                <a:latin typeface="Times New Roman" panose="02020603050405020304" pitchFamily="18" charset="0"/>
                <a:cs typeface="Times New Roman" panose="02020603050405020304" pitchFamily="18" charset="0"/>
              </a:rPr>
              <a:t>calculators</a:t>
            </a:r>
            <a:r>
              <a:rPr lang="en-US" sz="4000" dirty="0">
                <a:latin typeface="Times New Roman" panose="02020603050405020304" pitchFamily="18" charset="0"/>
                <a:cs typeface="Times New Roman" panose="02020603050405020304" pitchFamily="18" charset="0"/>
              </a:rPr>
              <a:t>, these are used to translate the decimal values to the binary in order to perform the binary functions such as addition, subtraction, multiplication, etc.</a:t>
            </a:r>
            <a:br>
              <a:rPr lang="en-US" sz="4000" dirty="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688028"/>
      </p:ext>
    </p:extLst>
  </p:cSld>
  <p:clrMapOvr>
    <a:masterClrMapping/>
  </p:clrMapOvr>
</p:sld>
</file>

<file path=ppt/theme/theme1.xml><?xml version="1.0" encoding="utf-8"?>
<a:theme xmlns:a="http://schemas.openxmlformats.org/drawingml/2006/main" name="Office Theme">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Office Theme</Template>
  <TotalTime>221</TotalTime>
  <Words>165</Words>
  <Application>Microsoft Office PowerPoint</Application>
  <PresentationFormat>Widescreen</PresentationFormat>
  <Paragraphs>10</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Bell MT</vt:lpstr>
      <vt:lpstr>Calibri</vt:lpstr>
      <vt:lpstr>Calibri Light</vt:lpstr>
      <vt:lpstr>Times New Roman</vt:lpstr>
      <vt:lpstr>Office Theme</vt:lpstr>
      <vt:lpstr>OCTAL TO BINARY ENCODER DIGITAL ELECTRONICS (ECE 213)  By MUKESH KUMAR SAH REGISTRATION NUMBER: 11719859 ROLL NUMBER: RK17CSB49 SECTION: K17CS D.MANIDEEP  Submitted To Geetika, Assistant Professor SCHOOL OF COMPUTER SCIENCE &amp; ENGINEERING LOVELY PROFESSIONAL UNIVERSITY, JALANDHAR  APRIL-2018 </vt:lpstr>
      <vt:lpstr>Encoders is a digital circuit whose input is decimal digit or alphabetic characters or symbols and output is in the coded representation form of the input. i.e, It converts human language to machine language.   There is 2n input lines and n-bit output lines. It encodes the given information into a more compact form. </vt:lpstr>
      <vt:lpstr> In other words, it is a combinational circuit that performs the opposite function of a decoder. These are mainly used to reduce the number of bits needed to represent given information.    In digital systems, Encoders are used for transmitting the information. Thus, the transmission link uses fewer lines to transmit the encoded information. In addition, these encoders are used for encoding the data which is to be stored for later use as it facilitates fewer bits storing over the available space.  </vt:lpstr>
      <vt:lpstr>TYPES OF ENCODER: 1.Octal to Binary 2.Decimal to BCD 3.Priority Encoder   Octal to Binary: An octal to binary encoder consists of eight input lines and three output lines. Each input line corresponds to each octal digit and three outputs generate corresponding binary code. In encoders, it is to be assumed that only one input is active or has a value 1 at any given time otherwise the circuit has no meaning. </vt:lpstr>
      <vt:lpstr>74148 OCTAL TO BINARY ENCODER TRUTH TABLE</vt:lpstr>
      <vt:lpstr>From the above table, the output Y2 becomes 1 if any of the digits D4 or D5 or D6 or D7 is one. Thus, we can write its expression as:  Y2 = D4 + D5 + D6 + D7  Similarly,   Y1 = D2 + D3 + D6 + D7  and Y0 = D1 + D3 + D5 + D7   Also, it is to be observed that D0 does not exist in any of the expressions so it is considered as don’t care. From the above expressions, we can implement the octal to binary encoder using set of OR gates as shown in figure below. </vt:lpstr>
      <vt:lpstr>There is ambiguity in the octal to binary encoder that when all the inputs are zero, an output with all 0’s is generated. Also, when Do is 1, the output generated is zero. This is a major problem in this type of encoder. This can be resolved by specifying the condition that none of the inputs are active with an additional output. </vt:lpstr>
      <vt:lpstr>COMPONENTS USED IN THE PROJECT:   1.BreadBoard 2.IC 74148                          3.Resistor (100 Ohms) 4.LEDs 5.Battery (9v) 6.Push buttons switches 7.Connecting wires 8.Voltage Regulator ( LM317 ) </vt:lpstr>
      <vt:lpstr>  SUMMARY:  Encoders are very common electronic circuits used in all digital systems. In case of calculators, these are used to translate the decimal values to the binary in order to perform the binary functions such as addition, subtraction, multiplication, etc.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OCTAL TO BINARY ENCODER DIGITAL ELECTRONICS (ECE 213) By MUKESH KUMAR SAH REGISTRATION NUMBER: 11719859 ROLL NUMBER: RK17CSB49 SECTION: K17CS D.MANIDEEP REGISTRATION NUMBER: 11702865 Submitted To Geetika, Assistant Professor </dc:title>
  <dc:creator>MR. SHAH</dc:creator>
  <cp:lastModifiedBy>MR. SHAH</cp:lastModifiedBy>
  <cp:revision>117</cp:revision>
  <dcterms:created xsi:type="dcterms:W3CDTF">2018-04-01T18:42:51Z</dcterms:created>
  <dcterms:modified xsi:type="dcterms:W3CDTF">2018-04-23T18:21:08Z</dcterms:modified>
</cp:coreProperties>
</file>